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79036AB-A053-4850-87FF-86258EEFBD3C}">
  <a:tblStyle styleId="{F79036AB-A053-4850-87FF-86258EEFBD3C}"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8B60C93-02EC-4B30-9DA5-82248FED10EF}"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11" Type="http://schemas.openxmlformats.org/officeDocument/2006/relationships/slide" Target="slides/slide3.xml"/><Relationship Id="rId22" Type="http://schemas.openxmlformats.org/officeDocument/2006/relationships/font" Target="fonts/PlusJakartaSans-boldItalic.fntdata"/><Relationship Id="rId10" Type="http://schemas.openxmlformats.org/officeDocument/2006/relationships/slide" Target="slides/slide2.xml"/><Relationship Id="rId21" Type="http://schemas.openxmlformats.org/officeDocument/2006/relationships/font" Target="fonts/PlusJakartaSans-italic.fntdata"/><Relationship Id="rId13" Type="http://schemas.openxmlformats.org/officeDocument/2006/relationships/font" Target="fonts/Halant-regular.fntdata"/><Relationship Id="rId12" Type="http://schemas.openxmlformats.org/officeDocument/2006/relationships/slide" Target="slides/slide4.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0e6142b9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0e6142b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6860d0ecaa_0_10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6860d0ecaa_0_1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00e6142b9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00e6142b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860d0ecaa_0_1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860d0ecaa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4.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The Ottoman Empire </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49" name="Google Shape;149;p37"/>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on the expansion and consolidation of the Ottoman Empire.</a:t>
            </a:r>
            <a:endParaRPr sz="1200">
              <a:solidFill>
                <a:schemeClr val="dk1"/>
              </a:solidFill>
              <a:latin typeface="Inter"/>
              <a:ea typeface="Inter"/>
              <a:cs typeface="Inter"/>
              <a:sym typeface="Inter"/>
            </a:endParaRPr>
          </a:p>
        </p:txBody>
      </p:sp>
      <p:sp>
        <p:nvSpPr>
          <p:cNvPr id="150" name="Google Shape;150;p37"/>
          <p:cNvSpPr txBox="1"/>
          <p:nvPr/>
        </p:nvSpPr>
        <p:spPr>
          <a:xfrm>
            <a:off x="328700" y="1731100"/>
            <a:ext cx="71622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What empire did the Ottomans replace, and what city was its capital?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Who founded the Ottoman Empire and where was it located?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a:t>
            </a:r>
            <a:r>
              <a:rPr lang="en" sz="1100">
                <a:solidFill>
                  <a:schemeClr val="dk1"/>
                </a:solidFill>
                <a:latin typeface="Inter"/>
                <a:ea typeface="Inter"/>
                <a:cs typeface="Inter"/>
                <a:sym typeface="Inter"/>
              </a:rPr>
              <a:t>What role did gunpowder play in the conquest of Constantinople, and why was the conquest significant?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What was the devshirme system, and who did it affect?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Who were the Janissaries, and what role did they play in supporting the sultan?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millet system, and how did it help the Ottomans govern a diverse empire?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jizya, and who paid it?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major religious conflict existed between the Ottomans and a neighboring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9) What was the significance of converting the Hagia Sophia into a mosque?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your opinion, which strategy was most effective for the Ottomans in maintaining control over a diverse empire? Explain your reasoning below then share with a neighbor.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Arguments &amp; </a:t>
            </a:r>
            <a:r>
              <a:rPr lang="en" sz="1400">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2: Lopasic</a:t>
            </a:r>
            <a:endParaRPr sz="1900">
              <a:solidFill>
                <a:schemeClr val="dk1"/>
              </a:solidFill>
              <a:latin typeface="Plus Jakarta Sans"/>
              <a:ea typeface="Plus Jakarta Sans"/>
              <a:cs typeface="Plus Jakarta Sans"/>
              <a:sym typeface="Plus Jakarta Sans"/>
            </a:endParaRPr>
          </a:p>
        </p:txBody>
      </p:sp>
      <p:sp>
        <p:nvSpPr>
          <p:cNvPr id="156" name="Google Shape;156;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3">
            <a:alphaModFix/>
          </a:blip>
          <a:stretch>
            <a:fillRect/>
          </a:stretch>
        </p:blipFill>
        <p:spPr>
          <a:xfrm>
            <a:off x="390131" y="9513171"/>
            <a:ext cx="419181" cy="419181"/>
          </a:xfrm>
          <a:prstGeom prst="rect">
            <a:avLst/>
          </a:prstGeom>
          <a:noFill/>
          <a:ln>
            <a:noFill/>
          </a:ln>
        </p:spPr>
      </p:pic>
      <p:sp>
        <p:nvSpPr>
          <p:cNvPr id="158" name="Google Shape;158;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9" name="Google Shape;159;p38"/>
          <p:cNvPicPr preferRelativeResize="0"/>
          <p:nvPr/>
        </p:nvPicPr>
        <p:blipFill>
          <a:blip r:embed="rId4">
            <a:alphaModFix/>
          </a:blip>
          <a:stretch>
            <a:fillRect/>
          </a:stretch>
        </p:blipFill>
        <p:spPr>
          <a:xfrm>
            <a:off x="216272" y="154797"/>
            <a:ext cx="1027148" cy="425928"/>
          </a:xfrm>
          <a:prstGeom prst="rect">
            <a:avLst/>
          </a:prstGeom>
          <a:noFill/>
          <a:ln>
            <a:noFill/>
          </a:ln>
        </p:spPr>
      </p:pic>
      <p:graphicFrame>
        <p:nvGraphicFramePr>
          <p:cNvPr id="160" name="Google Shape;160;p38"/>
          <p:cNvGraphicFramePr/>
          <p:nvPr/>
        </p:nvGraphicFramePr>
        <p:xfrm>
          <a:off x="390126" y="803226"/>
          <a:ext cx="3000000" cy="3000000"/>
        </p:xfrm>
        <a:graphic>
          <a:graphicData uri="http://schemas.openxmlformats.org/drawingml/2006/table">
            <a:tbl>
              <a:tblPr>
                <a:noFill/>
                <a:tableStyleId>{F79036AB-A053-4850-87FF-86258EEFBD3C}</a:tableStyleId>
              </a:tblPr>
              <a:tblGrid>
                <a:gridCol w="7057200"/>
              </a:tblGrid>
              <a:tr h="436250">
                <a:tc>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a:t>
                      </a:r>
                      <a:r>
                        <a:rPr lang="en" sz="1200">
                          <a:solidFill>
                            <a:schemeClr val="dk1"/>
                          </a:solidFill>
                          <a:latin typeface="Halant"/>
                          <a:ea typeface="Halant"/>
                          <a:cs typeface="Halant"/>
                          <a:sym typeface="Halant"/>
                        </a:rPr>
                        <a:t> Alexander Lopasic, “Islamization of the Balkans with Special Reference to Bosnia,” </a:t>
                      </a:r>
                      <a:r>
                        <a:rPr i="1" lang="en" sz="1200">
                          <a:solidFill>
                            <a:schemeClr val="dk1"/>
                          </a:solidFill>
                          <a:latin typeface="Halant"/>
                          <a:ea typeface="Halant"/>
                          <a:cs typeface="Halant"/>
                          <a:sym typeface="Halant"/>
                        </a:rPr>
                        <a:t>Journal of Islamic Studies,</a:t>
                      </a:r>
                      <a:r>
                        <a:rPr lang="en" sz="1200">
                          <a:solidFill>
                            <a:schemeClr val="dk1"/>
                          </a:solidFill>
                          <a:latin typeface="Halant"/>
                          <a:ea typeface="Halant"/>
                          <a:cs typeface="Halant"/>
                          <a:sym typeface="Halant"/>
                        </a:rPr>
                        <a:t> Vol. 5, No. 2, 1994.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Alexander Lopasic was a Yugoslav-born anthropologist and Islamic studies scholar with a focus on the Balkans and the Ottoman legacy in Southeast Europe. </a:t>
                      </a:r>
                      <a:endParaRPr sz="1000">
                        <a:solidFill>
                          <a:schemeClr val="dk1"/>
                        </a:solidFill>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we talk about Islam in the Balkans we think immediately of the Ottomans who were at one and the same time carriers of Islam and exemplars of the oriental culture accepted by local societies which, in due course, became converted to Islam and the Muslim way of life. After their landing on the Gallipoli peninsula in the second half of the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 fourteenth century the Ottomans succeeded in defeating all their enemies and from the mid-fifteenth century controlled most of the Balkan peninsula. …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Another conscious attempt at Islamization was made through the devshirme system ('tribute in blood'): a periodical levy of Christian children for training to fill the ranks of the janissaries… and to occupy posts in the services of the court and the administration. Literally the term means 'collection of dhimma-children', children of those under Muslim protection. They included only children of Christian villages engaged in agriculture, excluding urban children and families with only one son… Devshirme were certainly pushed towards forcible conversion to Islam, but Islamization was not the primary aim of the levy. The primary aim was to supply the sultan with a number of young and gifted men to fill the ranks of the sultan's elite and administration Muslims was of secondary importance. On the other hand, the devshirme system guaranteed the regular conversion individuals to Islam, some of whom became zealous Muslims. It became one of the most important Ottoman institutions, and contributed considerably towards the rise of the Ottoman centralized system and the power of the sultan…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Muslim peasantry was in a better position than the Christian one because of lower taxation, particularly since it did not pay the poll-tax (</a:t>
                      </a:r>
                      <a:r>
                        <a:rPr i="1" lang="en" sz="1200">
                          <a:solidFill>
                            <a:schemeClr val="dk1"/>
                          </a:solidFill>
                          <a:latin typeface="Inter"/>
                          <a:ea typeface="Inter"/>
                          <a:cs typeface="Inter"/>
                          <a:sym typeface="Inter"/>
                        </a:rPr>
                        <a:t>jizya</a:t>
                      </a:r>
                      <a:r>
                        <a:rPr lang="en" sz="1200">
                          <a:solidFill>
                            <a:schemeClr val="dk1"/>
                          </a:solidFill>
                          <a:latin typeface="Inter"/>
                          <a:ea typeface="Inter"/>
                          <a:cs typeface="Inter"/>
                          <a:sym typeface="Inter"/>
                        </a:rPr>
                        <a:t>) which Christian peasants had to pay. Muslims were even exempt from some taxes if they performed certain services useful to the state, such as guarding bridges or roads…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urbanization and Islamization of the Balkans became closely interrelated but not synonymous, as a minority of the urban population always remained Christian, Jewish, or even Gypsy. The Muslim ward was controlled by an imam, the Christian by an Orthodox priest, the Jewish by a rabbi…. Such communities were known as </a:t>
                      </a:r>
                      <a:r>
                        <a:rPr i="1" lang="en" sz="1200">
                          <a:solidFill>
                            <a:schemeClr val="dk1"/>
                          </a:solidFill>
                          <a:latin typeface="Inter"/>
                          <a:ea typeface="Inter"/>
                          <a:cs typeface="Inter"/>
                          <a:sym typeface="Inter"/>
                        </a:rPr>
                        <a:t>millets</a:t>
                      </a:r>
                      <a:r>
                        <a:rPr lang="en" sz="1200">
                          <a:solidFill>
                            <a:schemeClr val="dk1"/>
                          </a:solidFill>
                          <a:latin typeface="Inter"/>
                          <a:ea typeface="Inter"/>
                          <a:cs typeface="Inter"/>
                          <a:sym typeface="Inter"/>
                        </a:rPr>
                        <a:t>, and each of these millets had its own courts, schools, hospitals, welfare service, and places of worship. The system was stratified, and the Muslim </a:t>
                      </a:r>
                      <a:r>
                        <a:rPr i="1" lang="en" sz="1200">
                          <a:solidFill>
                            <a:schemeClr val="dk1"/>
                          </a:solidFill>
                          <a:latin typeface="Inter"/>
                          <a:ea typeface="Inter"/>
                          <a:cs typeface="Inter"/>
                          <a:sym typeface="Inter"/>
                        </a:rPr>
                        <a:t>millet </a:t>
                      </a:r>
                      <a:r>
                        <a:rPr lang="en" sz="1200">
                          <a:solidFill>
                            <a:schemeClr val="dk1"/>
                          </a:solidFill>
                          <a:latin typeface="Inter"/>
                          <a:ea typeface="Inter"/>
                          <a:cs typeface="Inter"/>
                          <a:sym typeface="Inter"/>
                        </a:rPr>
                        <a:t>had the highest position as it was the only one with a religion identical to that of the Ottomans. The </a:t>
                      </a:r>
                      <a:r>
                        <a:rPr i="1" lang="en" sz="1200">
                          <a:solidFill>
                            <a:schemeClr val="dk1"/>
                          </a:solidFill>
                          <a:latin typeface="Inter"/>
                          <a:ea typeface="Inter"/>
                          <a:cs typeface="Inter"/>
                          <a:sym typeface="Inter"/>
                        </a:rPr>
                        <a:t>millet </a:t>
                      </a:r>
                      <a:r>
                        <a:rPr lang="en" sz="1200">
                          <a:solidFill>
                            <a:schemeClr val="dk1"/>
                          </a:solidFill>
                          <a:latin typeface="Inter"/>
                          <a:ea typeface="Inter"/>
                          <a:cs typeface="Inter"/>
                          <a:sym typeface="Inter"/>
                        </a:rPr>
                        <a:t>system achieved one thing: it developed and preserved local autonomy as well as the customs and traditions of different ethnic groups, including village autonomy with traditional village leaders. On the other hand, it perpetuated divisions between different religious and ethnic groups, as large-scale Islamization was never pursued. The system never contributed towards the building of a single Ottoman society.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8" name="Google Shape;16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3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0" name="Google Shape;170;p39"/>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71" name="Google Shape;171;p39"/>
          <p:cNvGraphicFramePr/>
          <p:nvPr/>
        </p:nvGraphicFramePr>
        <p:xfrm>
          <a:off x="368663" y="3318225"/>
          <a:ext cx="3000000" cy="3000000"/>
        </p:xfrm>
        <a:graphic>
          <a:graphicData uri="http://schemas.openxmlformats.org/drawingml/2006/table">
            <a:tbl>
              <a:tblPr>
                <a:noFill/>
                <a:tableStyleId>{78B60C93-02EC-4B30-9DA5-82248FED10EF}</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72" name="Google Shape;172;p39"/>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173" name="Google Shape;173;p39"/>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74" name="Google Shape;174;p39"/>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Ottoman Empire: Comparing Arguments</a:t>
            </a:r>
            <a:endParaRPr sz="1900">
              <a:latin typeface="Halant"/>
              <a:ea typeface="Halant"/>
              <a:cs typeface="Halant"/>
              <a:sym typeface="Halant"/>
            </a:endParaRPr>
          </a:p>
        </p:txBody>
      </p:sp>
      <p:pic>
        <p:nvPicPr>
          <p:cNvPr id="180" name="Google Shape;18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3" name="Google Shape;183;p40"/>
          <p:cNvSpPr txBox="1"/>
          <p:nvPr/>
        </p:nvSpPr>
        <p:spPr>
          <a:xfrm>
            <a:off x="920225" y="1165550"/>
            <a:ext cx="5906700" cy="80727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is at least one similarity between the Rietbergen and Lopasic about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How do Rietbergen and Lopasic differ in their </a:t>
            </a:r>
            <a:r>
              <a:rPr lang="en" sz="1200">
                <a:solidFill>
                  <a:schemeClr val="dk1"/>
                </a:solidFill>
                <a:highlight>
                  <a:srgbClr val="FFFFFF"/>
                </a:highlight>
                <a:latin typeface="Inter"/>
                <a:ea typeface="Inter"/>
                <a:cs typeface="Inter"/>
                <a:sym typeface="Inter"/>
              </a:rPr>
              <a:t>analysis</a:t>
            </a:r>
            <a:r>
              <a:rPr lang="en" sz="1200">
                <a:solidFill>
                  <a:schemeClr val="dk1"/>
                </a:solidFill>
                <a:highlight>
                  <a:srgbClr val="FFFFFF"/>
                </a:highlight>
                <a:latin typeface="Inter"/>
                <a:ea typeface="Inter"/>
                <a:cs typeface="Inter"/>
                <a:sym typeface="Inter"/>
              </a:rPr>
              <a:t> of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Why is it important to evaluate arguments and then compare multiple sources when studying the past?</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p:txBody>
      </p:sp>
      <p:sp>
        <p:nvSpPr>
          <p:cNvPr id="184" name="Google Shape;184;p40"/>
          <p:cNvSpPr txBox="1"/>
          <p:nvPr/>
        </p:nvSpPr>
        <p:spPr>
          <a:xfrm>
            <a:off x="920225" y="576850"/>
            <a:ext cx="5906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After meeting with your partner and discussing the arguments of your assigned historian, answer the following questions.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